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320" r:id="rId3"/>
    <p:sldId id="304" r:id="rId4"/>
    <p:sldId id="321" r:id="rId5"/>
    <p:sldId id="382" r:id="rId6"/>
    <p:sldId id="383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426" r:id="rId23"/>
    <p:sldId id="448" r:id="rId24"/>
    <p:sldId id="411" r:id="rId25"/>
    <p:sldId id="412" r:id="rId26"/>
    <p:sldId id="413" r:id="rId27"/>
    <p:sldId id="414" r:id="rId28"/>
    <p:sldId id="415" r:id="rId29"/>
    <p:sldId id="416" r:id="rId30"/>
    <p:sldId id="417" r:id="rId31"/>
    <p:sldId id="418" r:id="rId32"/>
    <p:sldId id="419" r:id="rId33"/>
    <p:sldId id="420" r:id="rId34"/>
    <p:sldId id="421" r:id="rId35"/>
    <p:sldId id="422" r:id="rId36"/>
    <p:sldId id="423" r:id="rId37"/>
    <p:sldId id="410" r:id="rId38"/>
    <p:sldId id="409" r:id="rId39"/>
    <p:sldId id="428" r:id="rId40"/>
    <p:sldId id="429" r:id="rId41"/>
    <p:sldId id="430" r:id="rId42"/>
    <p:sldId id="431" r:id="rId43"/>
    <p:sldId id="432" r:id="rId44"/>
    <p:sldId id="433" r:id="rId45"/>
    <p:sldId id="435" r:id="rId46"/>
    <p:sldId id="427" r:id="rId47"/>
    <p:sldId id="436" r:id="rId48"/>
    <p:sldId id="447" r:id="rId49"/>
    <p:sldId id="302" r:id="rId5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CC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03 –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Addition &amp; Subtraction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“Lowest” priority in the order of operations</a:t>
            </a:r>
          </a:p>
          <a:p>
            <a:pPr lvl="1"/>
            <a:r>
              <a:rPr lang="en-US" sz="3200" dirty="0" smtClean="0"/>
              <a:t>Can only change this with parentheses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cash = cash - bills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+ 7) /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((2 + 4) * 5) / (9 - 6)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8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Operators – Multiplication &amp;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Higher priority in the order of operations </a:t>
            </a:r>
            <a:br>
              <a:rPr lang="en-US" dirty="0" smtClean="0"/>
            </a:br>
            <a:r>
              <a:rPr lang="en-US" dirty="0" smtClean="0"/>
              <a:t>than addition and subtraction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= subtotal * 0.06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area = PI * (radius * radius)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totalDays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hours / 24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5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 smtClean="0"/>
              <a:t>Reminder: integers (or </a:t>
            </a:r>
            <a:r>
              <a:rPr lang="en-US" dirty="0" err="1" smtClean="0"/>
              <a:t>ints</a:t>
            </a:r>
            <a:r>
              <a:rPr lang="en-US" dirty="0" smtClean="0"/>
              <a:t>) are </a:t>
            </a:r>
            <a:r>
              <a:rPr lang="en-US" b="1" dirty="0" smtClean="0"/>
              <a:t>whole numbers</a:t>
            </a:r>
          </a:p>
          <a:p>
            <a:pPr lvl="1"/>
            <a:r>
              <a:rPr lang="en-US" sz="3200" dirty="0" smtClean="0"/>
              <a:t>What do you think integer division is?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Integer division is</a:t>
            </a:r>
          </a:p>
          <a:p>
            <a:pPr lvl="1"/>
            <a:r>
              <a:rPr lang="en-US" dirty="0" smtClean="0"/>
              <a:t>Division done without decimals</a:t>
            </a:r>
          </a:p>
          <a:p>
            <a:pPr lvl="1"/>
            <a:r>
              <a:rPr lang="en-US" dirty="0" smtClean="0"/>
              <a:t>And the remainder is discarded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14764" y="3588249"/>
            <a:ext cx="540164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8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Integer division uses double slashes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 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//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//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// 17 // 5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0.25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829" y="5978884"/>
            <a:ext cx="343639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evaluate from left to right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31758" y="6209716"/>
            <a:ext cx="321707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13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called “modulo” or “modulus”</a:t>
            </a:r>
          </a:p>
          <a:p>
            <a:pPr lvl="3"/>
            <a:endParaRPr lang="en-US" sz="1400" dirty="0"/>
          </a:p>
          <a:p>
            <a:r>
              <a:rPr lang="en-US" dirty="0" smtClean="0"/>
              <a:t>Example: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5 = 2</a:t>
            </a:r>
          </a:p>
          <a:p>
            <a:pPr lvl="1"/>
            <a:r>
              <a:rPr lang="en-US" dirty="0" smtClean="0"/>
              <a:t>What do you think mod does?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Modulo gives you the remainder</a:t>
            </a:r>
          </a:p>
          <a:p>
            <a:pPr lvl="1"/>
            <a:r>
              <a:rPr lang="en-US" dirty="0" smtClean="0"/>
              <a:t>The “opposite” of integer division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27120" y="3588248"/>
            <a:ext cx="311555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0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 uses the percent sign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 %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 % 9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6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22 % 4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48692451673 % 2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	  1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88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Modulo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 of a modulo operation will always be:</a:t>
            </a:r>
          </a:p>
          <a:p>
            <a:pPr lvl="1"/>
            <a:r>
              <a:rPr lang="en-US" dirty="0" smtClean="0"/>
              <a:t>Positive</a:t>
            </a:r>
          </a:p>
          <a:p>
            <a:pPr lvl="1"/>
            <a:r>
              <a:rPr lang="en-US" dirty="0" smtClean="0"/>
              <a:t>No less than 0</a:t>
            </a:r>
          </a:p>
          <a:p>
            <a:pPr lvl="1"/>
            <a:r>
              <a:rPr lang="en-US" dirty="0" smtClean="0"/>
              <a:t>No more than the divisor minus 1</a:t>
            </a:r>
          </a:p>
          <a:p>
            <a:pPr lvl="3"/>
            <a:endParaRPr lang="en-US" dirty="0"/>
          </a:p>
          <a:p>
            <a:r>
              <a:rPr lang="en-US" sz="2800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 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21 %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13 %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 =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7014" y="4930963"/>
            <a:ext cx="3080084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2892" y="5811745"/>
            <a:ext cx="24096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less than zero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 flipV="1">
            <a:off x="3874168" y="5620896"/>
            <a:ext cx="2318724" cy="4216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92892" y="4532451"/>
            <a:ext cx="24096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more than the divisor minus 1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3874168" y="4947950"/>
            <a:ext cx="2318724" cy="2169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Exponentiation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“Exponentiation” is just another word for raising one number to the power of another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binary8    = 2 ** 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squareArea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cubeVolume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squareRoot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** 0.5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3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Arithmetic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970088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50695"/>
                <a:gridCol w="56789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Addition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Subtraction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Multiplication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Integer 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Modulo</a:t>
                      </a:r>
                      <a:r>
                        <a:rPr lang="en-US" sz="2800" baseline="0" dirty="0" smtClean="0"/>
                        <a:t>  (remainder)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Exponentiation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5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 (Arithmetic)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 are evaluated in what direction?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can change this ordering?</a:t>
            </a:r>
          </a:p>
          <a:p>
            <a:pPr lvl="1"/>
            <a:r>
              <a:rPr lang="en-US" dirty="0" smtClean="0"/>
              <a:t>Parentheses!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69563" y="2021080"/>
            <a:ext cx="3372853" cy="5991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from left to right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572127" y="2636242"/>
          <a:ext cx="6096000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53273" y="3153778"/>
            <a:ext cx="3080084" cy="1564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</a:p>
          <a:p>
            <a:pPr lvl="1"/>
            <a:r>
              <a:rPr lang="en-US" dirty="0" smtClean="0"/>
              <a:t>Rules for naming</a:t>
            </a:r>
          </a:p>
          <a:p>
            <a:pPr lvl="1"/>
            <a:r>
              <a:rPr lang="en-US" dirty="0" smtClean="0"/>
              <a:t>Different types</a:t>
            </a:r>
          </a:p>
          <a:p>
            <a:pPr lvl="1"/>
            <a:r>
              <a:rPr lang="en-US" dirty="0" smtClean="0"/>
              <a:t>How to use them</a:t>
            </a:r>
          </a:p>
          <a:p>
            <a:r>
              <a:rPr lang="en-US" dirty="0" smtClean="0"/>
              <a:t>Printing output to the screen</a:t>
            </a:r>
          </a:p>
          <a:p>
            <a:r>
              <a:rPr lang="en-US" dirty="0" smtClean="0"/>
              <a:t>Getting input from the user</a:t>
            </a:r>
          </a:p>
          <a:p>
            <a:pPr lvl="1"/>
            <a:r>
              <a:rPr lang="en-US" dirty="0" smtClean="0"/>
              <a:t>Mad Libs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20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Assignment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assignment operators </a:t>
            </a:r>
          </a:p>
          <a:p>
            <a:pPr lvl="1"/>
            <a:r>
              <a:rPr lang="en-US" dirty="0" smtClean="0"/>
              <a:t>Contain a single equals sign</a:t>
            </a:r>
          </a:p>
          <a:p>
            <a:pPr lvl="1"/>
            <a:r>
              <a:rPr lang="en-US" dirty="0" smtClean="0"/>
              <a:t>Must have a variable on the left side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numDogs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18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totalTax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income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taxBracket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numPizzas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(people // 4) + 1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Combining with Arithmetic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simplify statements like these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   = count + 1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amountLeft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amountLeft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By combining the arithmetic and assignment</a:t>
            </a:r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    += 1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amountLeft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//= 2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You can do this with any arithmetic operator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51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Combined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operators work only if the variable is the </a:t>
            </a:r>
            <a:r>
              <a:rPr lang="en-US" u="sng" dirty="0" smtClean="0"/>
              <a:t>first</a:t>
            </a:r>
            <a:r>
              <a:rPr lang="en-US" dirty="0" smtClean="0"/>
              <a:t> thing to the right of the assignment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percent: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convert the percentage to a decimal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/= 100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 last line is the same as this line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percent / 100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70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Comparison Operators</a:t>
            </a:r>
          </a:p>
        </p:txBody>
      </p:sp>
    </p:spTree>
    <p:extLst>
      <p:ext uri="{BB962C8B-B14F-4D97-AF65-F5344CB8AC3E}">
        <p14:creationId xmlns:p14="http://schemas.microsoft.com/office/powerpoint/2010/main" val="410036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Comparison </a:t>
            </a:r>
            <a:r>
              <a:rPr lang="en-US" dirty="0" smtClean="0"/>
              <a:t>operators</a:t>
            </a:r>
          </a:p>
          <a:p>
            <a:r>
              <a:rPr lang="en-US" dirty="0"/>
              <a:t>R</a:t>
            </a:r>
            <a:r>
              <a:rPr lang="en-US" dirty="0" smtClean="0"/>
              <a:t>elational operators</a:t>
            </a:r>
          </a:p>
          <a:p>
            <a:r>
              <a:rPr lang="en-US" dirty="0" smtClean="0"/>
              <a:t>Equality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all the same thing</a:t>
            </a:r>
          </a:p>
          <a:p>
            <a:endParaRPr lang="en-US" dirty="0" smtClean="0"/>
          </a:p>
          <a:p>
            <a:r>
              <a:rPr lang="en-US" dirty="0" smtClean="0"/>
              <a:t>Include things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6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return a Boolean result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1"/>
            <a:r>
              <a:rPr lang="en-US" dirty="0" smtClean="0"/>
              <a:t>Indicates whether a relationship holds </a:t>
            </a:r>
            <a:br>
              <a:rPr lang="en-US" dirty="0" smtClean="0"/>
            </a:br>
            <a:r>
              <a:rPr lang="en-US" dirty="0" smtClean="0"/>
              <a:t>between their operands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9695" y="5941074"/>
            <a:ext cx="137761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operands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2389" y="4825072"/>
            <a:ext cx="1732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sz="3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4698" y="4148662"/>
            <a:ext cx="287755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comparison 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478502" y="4379495"/>
            <a:ext cx="836196" cy="5224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00989" y="5305935"/>
            <a:ext cx="0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019926" y="5305935"/>
            <a:ext cx="1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60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following comparisons asking?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3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17136" y="2224610"/>
          <a:ext cx="8309728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75530"/>
                <a:gridCol w="573419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Less than (exclusive)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Less than or equal to</a:t>
                      </a:r>
                      <a:r>
                        <a:rPr lang="en-US" sz="2800" baseline="0" dirty="0" smtClean="0"/>
                        <a:t> (inclusive)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Greater than (exclusive)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Greater than or equal to (inclusive)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Equivalent to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Not equivalent</a:t>
                      </a:r>
                      <a:r>
                        <a:rPr lang="en-US" sz="2800" baseline="0" dirty="0" smtClean="0"/>
                        <a:t> to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greater than 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9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vs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common mistake is to use the assignment operator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/>
              <a:t>) in place of the relational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This is a </a:t>
            </a:r>
            <a:r>
              <a:rPr lang="en-US" u="sng" dirty="0"/>
              <a:t>very</a:t>
            </a:r>
            <a:r>
              <a:rPr lang="en-US" dirty="0"/>
              <a:t> common mistake to make!</a:t>
            </a:r>
          </a:p>
          <a:p>
            <a:endParaRPr lang="en-US" dirty="0" smtClean="0"/>
          </a:p>
          <a:p>
            <a:r>
              <a:rPr lang="en-US" dirty="0"/>
              <a:t>This type of mistake </a:t>
            </a:r>
            <a:r>
              <a:rPr lang="en-US" dirty="0" smtClean="0"/>
              <a:t>will trigger </a:t>
            </a:r>
            <a:r>
              <a:rPr lang="en-US" dirty="0"/>
              <a:t>an error in Python, but you may still make it on paper!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7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Equals vs Equivalence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b</a:t>
            </a:r>
            <a:r>
              <a:rPr lang="en-US" dirty="0"/>
              <a:t> 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Sets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 equal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sz="3200" dirty="0" smtClean="0"/>
              <a:t>Changes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’s value to the value of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/>
              <a:t>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Checks if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 is equivalent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/>
          </a:p>
          <a:p>
            <a:pPr lvl="1"/>
            <a:r>
              <a:rPr lang="en-US" sz="3200" dirty="0" smtClean="0"/>
              <a:t>Does not change the value of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 or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Evaluating to Boolean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0588"/>
            <a:ext cx="8229600" cy="1143000"/>
          </a:xfrm>
        </p:spPr>
        <p:txBody>
          <a:bodyPr/>
          <a:lstStyle/>
          <a:p>
            <a:r>
              <a:rPr lang="en-US" altLang="en-US" dirty="0">
                <a:ea typeface="ヒラギノ角ゴ Pro W3"/>
                <a:cs typeface="ヒラギノ角ゴ Pro W3"/>
              </a:rPr>
              <a:t>Comparison Operators and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/>
            </a:r>
            <a:br>
              <a:rPr lang="en-US" altLang="en-US" dirty="0" smtClean="0">
                <a:ea typeface="ヒラギノ角ゴ Pro W3"/>
                <a:cs typeface="ヒラギノ角ゴ Pro W3"/>
              </a:rPr>
            </a:br>
            <a:r>
              <a:rPr lang="en-US" altLang="en-US" dirty="0" smtClean="0">
                <a:ea typeface="ヒラギノ角ゴ Pro W3"/>
                <a:cs typeface="ヒラギノ角ゴ Pro W3"/>
              </a:rPr>
              <a:t>Simple </a:t>
            </a:r>
            <a:r>
              <a:rPr lang="en-US" altLang="en-US" dirty="0">
                <a:ea typeface="ヒラギノ角ゴ Pro W3"/>
                <a:cs typeface="ヒラギノ角ゴ Pro W3"/>
              </a:rPr>
              <a:t>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588"/>
            <a:ext cx="8229600" cy="4156799"/>
          </a:xfrm>
        </p:spPr>
        <p:txBody>
          <a:bodyPr/>
          <a:lstStyle/>
          <a:p>
            <a:pPr eaLnBrk="1" hangingPunct="1"/>
            <a:endParaRPr lang="en-US" altLang="en-US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Examples</a:t>
            </a:r>
            <a:r>
              <a:rPr lang="en-US" altLang="en-US" dirty="0">
                <a:ea typeface="ヒラギノ角ゴ Pro W3"/>
                <a:cs typeface="ヒラギノ角ゴ Pro W3"/>
              </a:rPr>
              <a:t>:</a:t>
            </a: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8 &lt;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15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endParaRPr lang="en-US" altLang="en-US" sz="32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6 != 6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endParaRPr lang="en-US" altLang="en-US" sz="3200" dirty="0" smtClean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2.5 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&gt;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5.8 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5.9 &lt;= 7.5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lvl="1" eaLnBrk="1" hangingPunct="1"/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4044" y="321933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54044" y="3815266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4044" y="4401772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4043" y="496985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1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discuss Boolean outputs, we think 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True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r>
              <a:rPr lang="en-US" dirty="0" smtClean="0"/>
              <a:t>We </a:t>
            </a:r>
            <a:r>
              <a:rPr lang="en-US" dirty="0"/>
              <a:t>can also think of it in terms of 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1 </a:t>
            </a:r>
            <a:r>
              <a:rPr lang="en-US" dirty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lvl="2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 = 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9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data types can also be seen as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” or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” in Python</a:t>
            </a:r>
          </a:p>
          <a:p>
            <a:pPr lvl="3"/>
            <a:endParaRPr lang="en-US" dirty="0"/>
          </a:p>
          <a:p>
            <a:r>
              <a:rPr lang="en-US" dirty="0" smtClean="0"/>
              <a:t>Anything empty or zero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dirty="0" smtClean="0"/>
              <a:t> (empty string),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dirty="0" smtClean="0"/>
              <a:t>,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</a:p>
          <a:p>
            <a:r>
              <a:rPr lang="en-US" dirty="0" smtClean="0"/>
              <a:t>Everything else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81.3</a:t>
            </a:r>
            <a:r>
              <a:rPr lang="en-US" dirty="0" smtClean="0"/>
              <a:t>,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77</a:t>
            </a:r>
            <a:r>
              <a:rPr lang="en-US" dirty="0" smtClean="0"/>
              <a:t>,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-5</a:t>
            </a:r>
            <a:r>
              <a:rPr lang="en-US" dirty="0" smtClean="0"/>
              <a:t>,    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"zero"</a:t>
            </a:r>
            <a:r>
              <a:rPr lang="en-US" dirty="0" smtClean="0"/>
              <a:t>,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</a:p>
          <a:p>
            <a:pPr lvl="1"/>
            <a:r>
              <a:rPr lang="en-US" dirty="0" smtClean="0"/>
              <a:t>Even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"0"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"False"</a:t>
            </a:r>
            <a:r>
              <a:rPr lang="en-US" dirty="0" smtClean="0"/>
              <a:t> evaluate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Logical Operators</a:t>
            </a:r>
          </a:p>
        </p:txBody>
      </p:sp>
    </p:spTree>
    <p:extLst>
      <p:ext uri="{BB962C8B-B14F-4D97-AF65-F5344CB8AC3E}">
        <p14:creationId xmlns:p14="http://schemas.microsoft.com/office/powerpoint/2010/main" val="6980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Logical operators </a:t>
            </a:r>
            <a:endParaRPr lang="en-US" dirty="0" smtClean="0"/>
          </a:p>
          <a:p>
            <a:r>
              <a:rPr lang="en-US" dirty="0" smtClean="0"/>
              <a:t>Boolean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the same </a:t>
            </a:r>
            <a:r>
              <a:rPr lang="en-US" sz="3200" dirty="0" smtClean="0"/>
              <a:t>thing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Include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not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48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logical operators: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They allow </a:t>
            </a:r>
            <a:r>
              <a:rPr lang="en-US" dirty="0"/>
              <a:t>us to build more complex Boolean </a:t>
            </a:r>
            <a:r>
              <a:rPr lang="en-US" dirty="0" smtClean="0"/>
              <a:t>expressions	</a:t>
            </a:r>
          </a:p>
          <a:p>
            <a:pPr lvl="1"/>
            <a:r>
              <a:rPr lang="en-US" sz="3200" dirty="0" smtClean="0"/>
              <a:t>By combining simpler Boolean expressions 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Python’s operators</a:t>
            </a:r>
          </a:p>
          <a:p>
            <a:pPr lvl="1"/>
            <a:r>
              <a:rPr lang="en-US" dirty="0" smtClean="0"/>
              <a:t>Arithmetic operators</a:t>
            </a:r>
          </a:p>
          <a:p>
            <a:pPr lvl="2"/>
            <a:r>
              <a:rPr lang="en-US" sz="2800" dirty="0" smtClean="0"/>
              <a:t>Including mod and integer division</a:t>
            </a:r>
          </a:p>
          <a:p>
            <a:pPr lvl="1"/>
            <a:r>
              <a:rPr lang="en-US" dirty="0" smtClean="0"/>
              <a:t>Assignment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Boolean operators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To understand 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and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8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and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28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/>
              <a:t>Examples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&lt;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+ b == c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– 10 == a 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and c / 3 == a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(ex1, ex2, ex3)</a:t>
            </a: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59266" y="1788934"/>
            <a:ext cx="3640740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Calibri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0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or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97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or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519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not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78978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9784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55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not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tabLst>
                <a:tab pos="1828800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calculates the Boolean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/>
              <a:t> and</a:t>
            </a:r>
            <a:br>
              <a:rPr lang="en-US" dirty="0" smtClean="0"/>
            </a:br>
            <a:r>
              <a:rPr lang="en-US" dirty="0" smtClean="0"/>
              <a:t>	returns the opposite of that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15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 (All)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624649"/>
              </p:ext>
            </p:extLst>
          </p:nvPr>
        </p:nvGraphicFramePr>
        <p:xfrm>
          <a:off x="1553273" y="1824355"/>
          <a:ext cx="6096000" cy="457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34419" y="2341891"/>
            <a:ext cx="3080084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    &lt;=    &gt;</a:t>
            </a:r>
            <a:b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&gt;=   !=   ==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4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start this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HW 0 is due by </a:t>
            </a:r>
            <a:r>
              <a:rPr lang="en-US" i="1" u="sng" dirty="0" smtClean="0"/>
              <a:t>Wednesday</a:t>
            </a:r>
            <a:r>
              <a:rPr lang="en-US" i="1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8:59:59 </a:t>
            </a:r>
            <a:r>
              <a:rPr lang="en-US" dirty="0" smtClean="0"/>
              <a:t>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HW 1 is out on Blackboard now</a:t>
            </a:r>
          </a:p>
          <a:p>
            <a:pPr lvl="1"/>
            <a:r>
              <a:rPr lang="en-US" dirty="0" smtClean="0"/>
              <a:t>You must complete a Quiz to see it</a:t>
            </a:r>
          </a:p>
          <a:p>
            <a:pPr lvl="1"/>
            <a:r>
              <a:rPr lang="en-US" dirty="0" smtClean="0"/>
              <a:t>Due by Friday (Feb 10th) at 8:59:59 PM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786" y="2434891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786" y="294143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86" y="344797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86" y="3954520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86" y="446106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5786" y="496760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786" y="547414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Python’s Operators</a:t>
            </a:r>
          </a:p>
        </p:txBody>
      </p:sp>
    </p:spTree>
    <p:extLst>
      <p:ext uri="{BB962C8B-B14F-4D97-AF65-F5344CB8AC3E}">
        <p14:creationId xmlns:p14="http://schemas.microsoft.com/office/powerpoint/2010/main" val="29994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Basic </a:t>
            </a:r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b="1" i="1" dirty="0"/>
              <a:t>Operators</a:t>
            </a:r>
            <a:r>
              <a:rPr lang="en-US" dirty="0"/>
              <a:t> are the constructs which can manipulate </a:t>
            </a:r>
            <a:r>
              <a:rPr lang="en-US" dirty="0" smtClean="0"/>
              <a:t>and evaluate our data</a:t>
            </a:r>
          </a:p>
          <a:p>
            <a:endParaRPr lang="en-US" dirty="0"/>
          </a:p>
          <a:p>
            <a:r>
              <a:rPr lang="en-US" dirty="0"/>
              <a:t>Consider the </a:t>
            </a:r>
            <a:r>
              <a:rPr lang="en-US" dirty="0" smtClean="0"/>
              <a:t>expression: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0774" y="5125288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endCxn id="12" idx="0"/>
          </p:cNvCxnSpPr>
          <p:nvPr/>
        </p:nvCxnSpPr>
        <p:spPr>
          <a:xfrm>
            <a:off x="3573379" y="4702805"/>
            <a:ext cx="405069" cy="4224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6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 smtClean="0"/>
              <a:t>Assignment </a:t>
            </a:r>
            <a:r>
              <a:rPr lang="en-US" dirty="0"/>
              <a:t>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 smtClean="0"/>
              <a:t>Logical </a:t>
            </a:r>
            <a:r>
              <a:rPr lang="en-US" dirty="0"/>
              <a:t>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 smtClean="0"/>
              <a:t>Bitwise </a:t>
            </a:r>
            <a:r>
              <a:rPr lang="en-US" dirty="0"/>
              <a:t>Operators</a:t>
            </a:r>
          </a:p>
          <a:p>
            <a:r>
              <a:rPr lang="en-US" dirty="0" smtClean="0"/>
              <a:t>Identity </a:t>
            </a:r>
            <a:r>
              <a:rPr lang="en-US" dirty="0"/>
              <a:t>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6205" y="274535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8406" y="2060791"/>
            <a:ext cx="4010983" cy="2200125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9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5974</TotalTime>
  <Words>1477</Words>
  <Application>Microsoft Office PowerPoint</Application>
  <PresentationFormat>On-screen Show (4:3)</PresentationFormat>
  <Paragraphs>539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ＭＳ Ｐゴシック</vt:lpstr>
      <vt:lpstr>Arial</vt:lpstr>
      <vt:lpstr>Calibri</vt:lpstr>
      <vt:lpstr>Courier New</vt:lpstr>
      <vt:lpstr>Times New Roman</vt:lpstr>
      <vt:lpstr>Wingdings</vt:lpstr>
      <vt:lpstr>ヒラギノ角ゴ Pro W3</vt:lpstr>
      <vt:lpstr>Office Theme</vt:lpstr>
      <vt:lpstr>CMSC201  Computer Science I for Majors  Lecture 03 – Operators</vt:lpstr>
      <vt:lpstr>Last Class We Covered</vt:lpstr>
      <vt:lpstr>Any Questions from Last Time?</vt:lpstr>
      <vt:lpstr>Today’s Objectives</vt:lpstr>
      <vt:lpstr>Pop Quiz!</vt:lpstr>
      <vt:lpstr>Pop Quiz!</vt:lpstr>
      <vt:lpstr>Python’s Operators</vt:lpstr>
      <vt:lpstr>Python Basic Operators</vt:lpstr>
      <vt:lpstr>Types of Operators in Python</vt:lpstr>
      <vt:lpstr>Operators – Addition &amp; Subtraction</vt:lpstr>
      <vt:lpstr>Operators – Multiplication &amp; Division</vt:lpstr>
      <vt:lpstr>Operators – Integer Division</vt:lpstr>
      <vt:lpstr>Examples: Integer Division</vt:lpstr>
      <vt:lpstr>Operators – Mod</vt:lpstr>
      <vt:lpstr>Examples: Mod</vt:lpstr>
      <vt:lpstr>Modulo Answers</vt:lpstr>
      <vt:lpstr>Operators – Exponentiation</vt:lpstr>
      <vt:lpstr>Arithmetic Operators in Python</vt:lpstr>
      <vt:lpstr>Order of Operations (Arithmetic)</vt:lpstr>
      <vt:lpstr>Assignment Operators</vt:lpstr>
      <vt:lpstr>Basic Assignment</vt:lpstr>
      <vt:lpstr>Combining with Arithmetic</vt:lpstr>
      <vt:lpstr>Combined Assignments</vt:lpstr>
      <vt:lpstr>Comparison Operators</vt:lpstr>
      <vt:lpstr>Vocabulary</vt:lpstr>
      <vt:lpstr>Comparison Operators</vt:lpstr>
      <vt:lpstr>Comparison Examples</vt:lpstr>
      <vt:lpstr>Comparison Operators in Python</vt:lpstr>
      <vt:lpstr>Comparison Examples (Continued)</vt:lpstr>
      <vt:lpstr>Comparison Examples (Continued)</vt:lpstr>
      <vt:lpstr>Comparison vs Assignment</vt:lpstr>
      <vt:lpstr>Equals vs Equivalence</vt:lpstr>
      <vt:lpstr>Evaluating to Boolean Values</vt:lpstr>
      <vt:lpstr>Comparison Operators and  Simple Data Types</vt:lpstr>
      <vt:lpstr>“Value” of Boolean Variables</vt:lpstr>
      <vt:lpstr>“Value” of Boolean Variables</vt:lpstr>
      <vt:lpstr>Logical Operators</vt:lpstr>
      <vt:lpstr>Vocabulary</vt:lpstr>
      <vt:lpstr>Logical Operators</vt:lpstr>
      <vt:lpstr>Logical Operators – and</vt:lpstr>
      <vt:lpstr>Logical Operators – and</vt:lpstr>
      <vt:lpstr>Examples of and</vt:lpstr>
      <vt:lpstr>Logical Operators – or</vt:lpstr>
      <vt:lpstr>Logical Operators – or</vt:lpstr>
      <vt:lpstr>Logical Operators – not</vt:lpstr>
      <vt:lpstr>Logical Operators – not</vt:lpstr>
      <vt:lpstr>Complex Expressions</vt:lpstr>
      <vt:lpstr>Order of Operations (All)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123</cp:revision>
  <dcterms:created xsi:type="dcterms:W3CDTF">2014-05-05T14:25:42Z</dcterms:created>
  <dcterms:modified xsi:type="dcterms:W3CDTF">2017-04-25T02:44:00Z</dcterms:modified>
</cp:coreProperties>
</file>